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3"/>
  </p:notesMasterIdLst>
  <p:sldIdLst>
    <p:sldId id="259" r:id="rId2"/>
    <p:sldId id="261" r:id="rId3"/>
    <p:sldId id="263" r:id="rId4"/>
    <p:sldId id="262" r:id="rId5"/>
    <p:sldId id="267" r:id="rId6"/>
    <p:sldId id="269" r:id="rId7"/>
    <p:sldId id="266" r:id="rId8"/>
    <p:sldId id="270" r:id="rId9"/>
    <p:sldId id="271" r:id="rId10"/>
    <p:sldId id="268"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500" autoAdjust="0"/>
    <p:restoredTop sz="94660"/>
  </p:normalViewPr>
  <p:slideViewPr>
    <p:cSldViewPr snapToGrid="0">
      <p:cViewPr varScale="1">
        <p:scale>
          <a:sx n="69" d="100"/>
          <a:sy n="69" d="100"/>
        </p:scale>
        <p:origin x="1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4EA81-3967-4A20-835C-8CD34AAB80D1}" type="datetimeFigureOut">
              <a:rPr lang="en-GB" smtClean="0"/>
              <a:t>30/08/2022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6B307-EE51-47A5-A57E-A2419AF924B1}" type="slidenum">
              <a:rPr lang="en-GB" smtClean="0"/>
              <a:t>‹#›</a:t>
            </a:fld>
            <a:endParaRPr lang="en-GB"/>
          </a:p>
        </p:txBody>
      </p:sp>
    </p:spTree>
    <p:extLst>
      <p:ext uri="{BB962C8B-B14F-4D97-AF65-F5344CB8AC3E}">
        <p14:creationId xmlns:p14="http://schemas.microsoft.com/office/powerpoint/2010/main" val="2743071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8/30/2022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41.jpg"/><Relationship Id="rId10" Type="http://schemas.openxmlformats.org/officeDocument/2006/relationships/image" Target="../media/image46.jpg"/><Relationship Id="rId4" Type="http://schemas.openxmlformats.org/officeDocument/2006/relationships/image" Target="../media/image40.jp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3.xml"/><Relationship Id="rId4" Type="http://schemas.openxmlformats.org/officeDocument/2006/relationships/image" Target="../media/image50.gif"/></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microsoft.com/office/2007/relationships/hdphoto" Target="../media/hdphoto7.wdp"/><Relationship Id="rId3" Type="http://schemas.openxmlformats.org/officeDocument/2006/relationships/image" Target="../media/image12.jpg"/><Relationship Id="rId21" Type="http://schemas.openxmlformats.org/officeDocument/2006/relationships/image" Target="../media/image23.png"/><Relationship Id="rId7" Type="http://schemas.microsoft.com/office/2007/relationships/hdphoto" Target="../media/hdphoto3.wdp"/><Relationship Id="rId12" Type="http://schemas.openxmlformats.org/officeDocument/2006/relationships/image" Target="../media/image18.jpg"/><Relationship Id="rId17" Type="http://schemas.openxmlformats.org/officeDocument/2006/relationships/image" Target="../media/image21.png"/><Relationship Id="rId25" Type="http://schemas.microsoft.com/office/2007/relationships/hdphoto" Target="../media/hdphoto10.wdp"/><Relationship Id="rId2" Type="http://schemas.openxmlformats.org/officeDocument/2006/relationships/image" Target="../media/image11.jpg"/><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jpg"/><Relationship Id="rId24" Type="http://schemas.openxmlformats.org/officeDocument/2006/relationships/image" Target="../media/image25.png"/><Relationship Id="rId5" Type="http://schemas.microsoft.com/office/2007/relationships/hdphoto" Target="../media/hdphoto2.wdp"/><Relationship Id="rId15" Type="http://schemas.openxmlformats.org/officeDocument/2006/relationships/image" Target="../media/image20.png"/><Relationship Id="rId23" Type="http://schemas.openxmlformats.org/officeDocument/2006/relationships/image" Target="../media/image24.jpg"/><Relationship Id="rId10" Type="http://schemas.openxmlformats.org/officeDocument/2006/relationships/image" Target="../media/image16.jpg"/><Relationship Id="rId19" Type="http://schemas.openxmlformats.org/officeDocument/2006/relationships/image" Target="../media/image22.png"/><Relationship Id="rId4" Type="http://schemas.openxmlformats.org/officeDocument/2006/relationships/image" Target="../media/image13.png"/><Relationship Id="rId9" Type="http://schemas.microsoft.com/office/2007/relationships/hdphoto" Target="../media/hdphoto4.wdp"/><Relationship Id="rId14" Type="http://schemas.microsoft.com/office/2007/relationships/hdphoto" Target="../media/hdphoto5.wdp"/><Relationship Id="rId22" Type="http://schemas.microsoft.com/office/2007/relationships/hdphoto" Target="../media/hdphoto9.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3723" y="0"/>
            <a:ext cx="5878277"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513525" y="1283802"/>
            <a:ext cx="6716412" cy="2693957"/>
          </a:xfrm>
        </p:spPr>
        <p:txBody>
          <a:bodyPr>
            <a:normAutofit fontScale="90000"/>
          </a:bodyPr>
          <a:lstStyle/>
          <a:p>
            <a:r>
              <a:rPr lang="en-US" sz="7200" dirty="0"/>
              <a:t>The History</a:t>
            </a:r>
            <a:br>
              <a:rPr lang="en-US" sz="7200" dirty="0"/>
            </a:br>
            <a:r>
              <a:rPr lang="en-US" sz="7200" dirty="0"/>
              <a:t>Of Women In Technology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027282" y="4176247"/>
            <a:ext cx="9440034" cy="1397951"/>
          </a:xfrm>
        </p:spPr>
        <p:txBody>
          <a:bodyPr>
            <a:normAutofit/>
          </a:bodyPr>
          <a:lstStyle/>
          <a:p>
            <a:r>
              <a:rPr lang="en-US" sz="2800" dirty="0"/>
              <a:t> -Hendrietta Dube</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DBA83-A140-B505-941C-F557A127B47B}"/>
              </a:ext>
            </a:extLst>
          </p:cNvPr>
          <p:cNvSpPr txBox="1"/>
          <p:nvPr/>
        </p:nvSpPr>
        <p:spPr>
          <a:xfrm>
            <a:off x="2214880" y="2510844"/>
            <a:ext cx="6905027" cy="954107"/>
          </a:xfrm>
          <a:prstGeom prst="rect">
            <a:avLst/>
          </a:prstGeom>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GB" sz="2800" dirty="0">
                <a:latin typeface="Arial Black" panose="020B0A04020102020204" pitchFamily="34" charset="0"/>
                <a:cs typeface="Times New Roman" panose="02020603050405020304" pitchFamily="18" charset="0"/>
              </a:rPr>
              <a:t>Organisations Advancing </a:t>
            </a:r>
          </a:p>
          <a:p>
            <a:r>
              <a:rPr lang="en-GB" sz="2800" dirty="0">
                <a:latin typeface="Arial Black" panose="020B0A04020102020204" pitchFamily="34" charset="0"/>
                <a:cs typeface="Times New Roman" panose="02020603050405020304" pitchFamily="18" charset="0"/>
              </a:rPr>
              <a:t>            Women Into Technology     </a:t>
            </a:r>
          </a:p>
        </p:txBody>
      </p:sp>
      <p:pic>
        <p:nvPicPr>
          <p:cNvPr id="4" name="Picture 3">
            <a:extLst>
              <a:ext uri="{FF2B5EF4-FFF2-40B4-BE49-F238E27FC236}">
                <a16:creationId xmlns:a16="http://schemas.microsoft.com/office/drawing/2014/main" id="{7AAA2435-CD1B-D699-7E55-85643DD40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945" y="550347"/>
            <a:ext cx="3987245" cy="1155131"/>
          </a:xfrm>
          <a:prstGeom prst="rect">
            <a:avLst/>
          </a:prstGeom>
        </p:spPr>
      </p:pic>
      <p:pic>
        <p:nvPicPr>
          <p:cNvPr id="6" name="Picture 5">
            <a:extLst>
              <a:ext uri="{FF2B5EF4-FFF2-40B4-BE49-F238E27FC236}">
                <a16:creationId xmlns:a16="http://schemas.microsoft.com/office/drawing/2014/main" id="{8CE0626C-022D-2B0D-E011-109F01647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3" y="2680460"/>
            <a:ext cx="1962378" cy="1628774"/>
          </a:xfrm>
          <a:prstGeom prst="rect">
            <a:avLst/>
          </a:prstGeom>
        </p:spPr>
      </p:pic>
      <p:pic>
        <p:nvPicPr>
          <p:cNvPr id="8" name="Picture 7">
            <a:extLst>
              <a:ext uri="{FF2B5EF4-FFF2-40B4-BE49-F238E27FC236}">
                <a16:creationId xmlns:a16="http://schemas.microsoft.com/office/drawing/2014/main" id="{34973DF2-A92C-0A8E-B3FC-35D637D28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3" y="13234"/>
            <a:ext cx="1905000" cy="1905000"/>
          </a:xfrm>
          <a:prstGeom prst="rect">
            <a:avLst/>
          </a:prstGeom>
        </p:spPr>
      </p:pic>
      <p:pic>
        <p:nvPicPr>
          <p:cNvPr id="10" name="Picture 9">
            <a:extLst>
              <a:ext uri="{FF2B5EF4-FFF2-40B4-BE49-F238E27FC236}">
                <a16:creationId xmlns:a16="http://schemas.microsoft.com/office/drawing/2014/main" id="{A6D42D87-7278-BB9B-0ED1-9A102499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9907" y="5069158"/>
            <a:ext cx="2857500" cy="1314450"/>
          </a:xfrm>
          <a:prstGeom prst="rect">
            <a:avLst/>
          </a:prstGeom>
        </p:spPr>
      </p:pic>
      <p:pic>
        <p:nvPicPr>
          <p:cNvPr id="12" name="Picture 11">
            <a:extLst>
              <a:ext uri="{FF2B5EF4-FFF2-40B4-BE49-F238E27FC236}">
                <a16:creationId xmlns:a16="http://schemas.microsoft.com/office/drawing/2014/main" id="{BE8A5D33-E21B-8E71-67C9-F2B0FEEF81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726" y="4507428"/>
            <a:ext cx="2543175" cy="1800225"/>
          </a:xfrm>
          <a:prstGeom prst="rect">
            <a:avLst/>
          </a:prstGeom>
        </p:spPr>
      </p:pic>
      <p:pic>
        <p:nvPicPr>
          <p:cNvPr id="14" name="Picture 13">
            <a:extLst>
              <a:ext uri="{FF2B5EF4-FFF2-40B4-BE49-F238E27FC236}">
                <a16:creationId xmlns:a16="http://schemas.microsoft.com/office/drawing/2014/main" id="{BFFC12E5-412C-9623-7206-48C9048585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2991" y="102917"/>
            <a:ext cx="2705100" cy="1685925"/>
          </a:xfrm>
          <a:prstGeom prst="rect">
            <a:avLst/>
          </a:prstGeom>
        </p:spPr>
      </p:pic>
      <p:pic>
        <p:nvPicPr>
          <p:cNvPr id="16" name="Picture 15">
            <a:extLst>
              <a:ext uri="{FF2B5EF4-FFF2-40B4-BE49-F238E27FC236}">
                <a16:creationId xmlns:a16="http://schemas.microsoft.com/office/drawing/2014/main" id="{D8D59205-4920-325E-C216-A5E65C4507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8630" y="-2597"/>
            <a:ext cx="2451114" cy="1890402"/>
          </a:xfrm>
          <a:prstGeom prst="rect">
            <a:avLst/>
          </a:prstGeom>
        </p:spPr>
      </p:pic>
      <p:pic>
        <p:nvPicPr>
          <p:cNvPr id="18" name="Picture 17">
            <a:extLst>
              <a:ext uri="{FF2B5EF4-FFF2-40B4-BE49-F238E27FC236}">
                <a16:creationId xmlns:a16="http://schemas.microsoft.com/office/drawing/2014/main" id="{0014A763-90B3-D1B0-BB8B-4F9915E670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82" y="4939084"/>
            <a:ext cx="2195896" cy="1368569"/>
          </a:xfrm>
          <a:prstGeom prst="rect">
            <a:avLst/>
          </a:prstGeom>
        </p:spPr>
      </p:pic>
      <p:pic>
        <p:nvPicPr>
          <p:cNvPr id="20" name="Picture 19">
            <a:extLst>
              <a:ext uri="{FF2B5EF4-FFF2-40B4-BE49-F238E27FC236}">
                <a16:creationId xmlns:a16="http://schemas.microsoft.com/office/drawing/2014/main" id="{4682A99B-EBFE-D54B-BE62-991DAF52A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6386" y="2614613"/>
            <a:ext cx="2613400" cy="1628774"/>
          </a:xfrm>
          <a:prstGeom prst="rect">
            <a:avLst/>
          </a:prstGeom>
        </p:spPr>
      </p:pic>
      <p:pic>
        <p:nvPicPr>
          <p:cNvPr id="22" name="Picture 21">
            <a:extLst>
              <a:ext uri="{FF2B5EF4-FFF2-40B4-BE49-F238E27FC236}">
                <a16:creationId xmlns:a16="http://schemas.microsoft.com/office/drawing/2014/main" id="{4F21E084-03FB-CC38-CA69-E41073EB46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1871" y="4243387"/>
            <a:ext cx="3752850" cy="1543563"/>
          </a:xfrm>
          <a:prstGeom prst="rect">
            <a:avLst/>
          </a:prstGeom>
        </p:spPr>
      </p:pic>
    </p:spTree>
    <p:extLst>
      <p:ext uri="{BB962C8B-B14F-4D97-AF65-F5344CB8AC3E}">
        <p14:creationId xmlns:p14="http://schemas.microsoft.com/office/powerpoint/2010/main" val="240647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ED5A-2AC2-8F73-A4D5-248B56B5FA03}"/>
              </a:ext>
            </a:extLst>
          </p:cNvPr>
          <p:cNvSpPr>
            <a:spLocks noGrp="1"/>
          </p:cNvSpPr>
          <p:nvPr>
            <p:ph type="title"/>
          </p:nvPr>
        </p:nvSpPr>
        <p:spPr>
          <a:xfrm>
            <a:off x="1026556" y="2014185"/>
            <a:ext cx="9353138" cy="1179287"/>
          </a:xfrm>
        </p:spPr>
        <p:txBody>
          <a:bodyPr>
            <a:noAutofit/>
          </a:bodyPr>
          <a:lstStyle/>
          <a:p>
            <a:r>
              <a:rPr lang="en-GB" sz="6000" dirty="0">
                <a:latin typeface="Algerian" panose="04020705040A02060702" pitchFamily="82" charset="0"/>
              </a:rPr>
              <a:t>THANK YOU</a:t>
            </a:r>
          </a:p>
        </p:txBody>
      </p:sp>
      <p:pic>
        <p:nvPicPr>
          <p:cNvPr id="11" name="Picture 10">
            <a:extLst>
              <a:ext uri="{FF2B5EF4-FFF2-40B4-BE49-F238E27FC236}">
                <a16:creationId xmlns:a16="http://schemas.microsoft.com/office/drawing/2014/main" id="{F38C05BE-7DCA-36A9-C71F-90F59C8ED89C}"/>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295401" y="257175"/>
            <a:ext cx="1905000" cy="3171825"/>
          </a:xfrm>
          <a:prstGeom prst="rect">
            <a:avLst/>
          </a:prstGeom>
        </p:spPr>
      </p:pic>
      <p:pic>
        <p:nvPicPr>
          <p:cNvPr id="13" name="Picture 12">
            <a:extLst>
              <a:ext uri="{FF2B5EF4-FFF2-40B4-BE49-F238E27FC236}">
                <a16:creationId xmlns:a16="http://schemas.microsoft.com/office/drawing/2014/main" id="{CB4656A3-A0D7-81A3-AA0C-8B3C32015065}"/>
              </a:ext>
            </a:extLst>
          </p:cNvPr>
          <p:cNvPicPr>
            <a:picLocks noChangeAspect="1"/>
          </p:cNvPicPr>
          <p:nvPr/>
        </p:nvPicPr>
        <p:blipFill>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9236694" y="723288"/>
            <a:ext cx="2286000" cy="2857500"/>
          </a:xfrm>
          <a:prstGeom prst="rect">
            <a:avLst/>
          </a:prstGeom>
        </p:spPr>
      </p:pic>
      <p:pic>
        <p:nvPicPr>
          <p:cNvPr id="15" name="Picture 14">
            <a:extLst>
              <a:ext uri="{FF2B5EF4-FFF2-40B4-BE49-F238E27FC236}">
                <a16:creationId xmlns:a16="http://schemas.microsoft.com/office/drawing/2014/main" id="{3BF887BC-5B24-CB38-9D7B-BC1D72BB7193}"/>
              </a:ext>
            </a:extLst>
          </p:cNvPr>
          <p:cNvPicPr>
            <a:picLocks noChangeAspect="1"/>
          </p:cNvPicPr>
          <p:nvPr/>
        </p:nvPicPr>
        <p:blipFill>
          <a:blip r:embed="rId4">
            <a:clrChange>
              <a:clrFrom>
                <a:srgbClr val="FEFEFE"/>
              </a:clrFrom>
              <a:clrTo>
                <a:srgbClr val="FEFEFE">
                  <a:alpha val="0"/>
                </a:srgbClr>
              </a:clrTo>
            </a:clrChange>
            <a:grayscl/>
            <a:extLst>
              <a:ext uri="{28A0092B-C50C-407E-A947-70E740481C1C}">
                <a14:useLocalDpi xmlns:a14="http://schemas.microsoft.com/office/drawing/2010/main" val="0"/>
              </a:ext>
            </a:extLst>
          </a:blip>
          <a:stretch>
            <a:fillRect/>
          </a:stretch>
        </p:blipFill>
        <p:spPr>
          <a:xfrm>
            <a:off x="4678254" y="4054545"/>
            <a:ext cx="2095500" cy="2486025"/>
          </a:xfrm>
          <a:prstGeom prst="rect">
            <a:avLst/>
          </a:prstGeom>
        </p:spPr>
      </p:pic>
      <p:cxnSp>
        <p:nvCxnSpPr>
          <p:cNvPr id="4" name="Straight Connector 3">
            <a:extLst>
              <a:ext uri="{FF2B5EF4-FFF2-40B4-BE49-F238E27FC236}">
                <a16:creationId xmlns:a16="http://schemas.microsoft.com/office/drawing/2014/main" id="{B7CA25E0-EDDC-6218-C092-43CD4045B5FE}"/>
              </a:ext>
            </a:extLst>
          </p:cNvPr>
          <p:cNvCxnSpPr>
            <a:cxnSpLocks/>
          </p:cNvCxnSpPr>
          <p:nvPr/>
        </p:nvCxnSpPr>
        <p:spPr>
          <a:xfrm flipH="1">
            <a:off x="3823855" y="3089564"/>
            <a:ext cx="3893127" cy="0"/>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69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9FCBE-4CBC-5FD8-5831-7117D200D502}"/>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31782" y="1915887"/>
            <a:ext cx="7913475" cy="4569006"/>
          </a:xfrm>
          <a:prstGeom prst="rect">
            <a:avLst/>
          </a:prstGeom>
          <a:ln>
            <a:solidFill>
              <a:schemeClr val="bg1"/>
            </a:solidFill>
          </a:ln>
        </p:spPr>
      </p:pic>
      <p:sp>
        <p:nvSpPr>
          <p:cNvPr id="4" name="Title 3">
            <a:extLst>
              <a:ext uri="{FF2B5EF4-FFF2-40B4-BE49-F238E27FC236}">
                <a16:creationId xmlns:a16="http://schemas.microsoft.com/office/drawing/2014/main" id="{55014443-062A-B5EC-69A9-2FF0DC0969FB}"/>
              </a:ext>
            </a:extLst>
          </p:cNvPr>
          <p:cNvSpPr>
            <a:spLocks noGrp="1"/>
          </p:cNvSpPr>
          <p:nvPr>
            <p:ph type="title"/>
          </p:nvPr>
        </p:nvSpPr>
        <p:spPr>
          <a:xfrm>
            <a:off x="219694" y="387790"/>
            <a:ext cx="8607576" cy="812800"/>
          </a:xfrm>
        </p:spPr>
        <p:txBody>
          <a:bodyPr/>
          <a:lstStyle/>
          <a:p>
            <a:r>
              <a:rPr lang="en-GB" b="1" dirty="0"/>
              <a:t>What I will talk about</a:t>
            </a:r>
          </a:p>
        </p:txBody>
      </p:sp>
      <p:sp>
        <p:nvSpPr>
          <p:cNvPr id="6" name="TextBox 5">
            <a:extLst>
              <a:ext uri="{FF2B5EF4-FFF2-40B4-BE49-F238E27FC236}">
                <a16:creationId xmlns:a16="http://schemas.microsoft.com/office/drawing/2014/main" id="{7B626BF5-A623-F47F-32C5-4035BC6D5F59}"/>
              </a:ext>
            </a:extLst>
          </p:cNvPr>
          <p:cNvSpPr txBox="1"/>
          <p:nvPr/>
        </p:nvSpPr>
        <p:spPr>
          <a:xfrm>
            <a:off x="219694" y="1806689"/>
            <a:ext cx="3323771" cy="4247317"/>
          </a:xfrm>
          <a:prstGeom prst="rect">
            <a:avLst/>
          </a:prstGeom>
          <a:noFill/>
        </p:spPr>
        <p:txBody>
          <a:bodyPr wrap="square" rtlCol="0">
            <a:spAutoFit/>
          </a:bodyPr>
          <a:lstStyle/>
          <a:p>
            <a:pPr marL="285750" indent="-285750">
              <a:buFont typeface="Wingdings" panose="05000000000000000000" pitchFamily="2" charset="2"/>
              <a:buChar char="q"/>
            </a:pPr>
            <a:r>
              <a:rPr lang="en-GB" sz="2800" dirty="0"/>
              <a:t> Women's fight to work/rights</a:t>
            </a:r>
          </a:p>
          <a:p>
            <a:pPr marL="457200" indent="-457200">
              <a:buFont typeface="Wingdings" panose="05000000000000000000" pitchFamily="2" charset="2"/>
              <a:buChar char="q"/>
            </a:pPr>
            <a:r>
              <a:rPr lang="en-GB" sz="2800" dirty="0"/>
              <a:t>Women that made a change in the technology and computer science industry </a:t>
            </a:r>
          </a:p>
          <a:p>
            <a:pPr marL="457200" indent="-457200">
              <a:buFont typeface="Wingdings" panose="05000000000000000000" pitchFamily="2" charset="2"/>
              <a:buChar char="q"/>
            </a:pPr>
            <a:r>
              <a:rPr lang="en-GB" sz="2800" dirty="0"/>
              <a:t>Women in Technology today</a:t>
            </a:r>
          </a:p>
          <a:p>
            <a:endParaRPr lang="en-GB" dirty="0"/>
          </a:p>
        </p:txBody>
      </p:sp>
      <p:cxnSp>
        <p:nvCxnSpPr>
          <p:cNvPr id="8" name="Straight Connector 7">
            <a:extLst>
              <a:ext uri="{FF2B5EF4-FFF2-40B4-BE49-F238E27FC236}">
                <a16:creationId xmlns:a16="http://schemas.microsoft.com/office/drawing/2014/main" id="{FA0845CE-940B-5E23-F814-C8986F2EDEB0}"/>
              </a:ext>
            </a:extLst>
          </p:cNvPr>
          <p:cNvCxnSpPr>
            <a:cxnSpLocks/>
          </p:cNvCxnSpPr>
          <p:nvPr/>
        </p:nvCxnSpPr>
        <p:spPr>
          <a:xfrm>
            <a:off x="0" y="1156878"/>
            <a:ext cx="12192000" cy="0"/>
          </a:xfrm>
          <a:prstGeom prst="line">
            <a:avLst/>
          </a:prstGeom>
          <a:ln>
            <a:solidFill>
              <a:schemeClr val="bg1">
                <a:lumMod val="65000"/>
                <a:lumOff val="3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36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D12A-2809-A063-9350-A22A7A230273}"/>
              </a:ext>
            </a:extLst>
          </p:cNvPr>
          <p:cNvSpPr>
            <a:spLocks noGrp="1"/>
          </p:cNvSpPr>
          <p:nvPr>
            <p:ph type="title"/>
          </p:nvPr>
        </p:nvSpPr>
        <p:spPr/>
        <p:txBody>
          <a:bodyPr/>
          <a:lstStyle/>
          <a:p>
            <a:r>
              <a:rPr lang="en-GB" dirty="0"/>
              <a:t>The fight for rights/Work</a:t>
            </a:r>
          </a:p>
        </p:txBody>
      </p:sp>
      <p:sp>
        <p:nvSpPr>
          <p:cNvPr id="3" name="Text Placeholder 2">
            <a:extLst>
              <a:ext uri="{FF2B5EF4-FFF2-40B4-BE49-F238E27FC236}">
                <a16:creationId xmlns:a16="http://schemas.microsoft.com/office/drawing/2014/main" id="{35F5B37F-CF18-445A-F24C-1586A7DB2FF0}"/>
              </a:ext>
            </a:extLst>
          </p:cNvPr>
          <p:cNvSpPr>
            <a:spLocks noGrp="1"/>
          </p:cNvSpPr>
          <p:nvPr>
            <p:ph type="body" idx="1"/>
          </p:nvPr>
        </p:nvSpPr>
        <p:spPr>
          <a:xfrm>
            <a:off x="850268" y="4999653"/>
            <a:ext cx="3300984" cy="764782"/>
          </a:xfrm>
        </p:spPr>
        <p:txBody>
          <a:bodyPr/>
          <a:lstStyle/>
          <a:p>
            <a:r>
              <a:rPr lang="en-GB" b="1" dirty="0"/>
              <a:t>1956-South Africa</a:t>
            </a:r>
          </a:p>
        </p:txBody>
      </p:sp>
      <p:sp>
        <p:nvSpPr>
          <p:cNvPr id="4" name="Text Placeholder 3">
            <a:extLst>
              <a:ext uri="{FF2B5EF4-FFF2-40B4-BE49-F238E27FC236}">
                <a16:creationId xmlns:a16="http://schemas.microsoft.com/office/drawing/2014/main" id="{FAB68B05-2281-5DA3-05B2-67336057AF8C}"/>
              </a:ext>
            </a:extLst>
          </p:cNvPr>
          <p:cNvSpPr>
            <a:spLocks noGrp="1"/>
          </p:cNvSpPr>
          <p:nvPr>
            <p:ph type="body" sz="half" idx="15"/>
          </p:nvPr>
        </p:nvSpPr>
        <p:spPr>
          <a:xfrm>
            <a:off x="913795" y="2188569"/>
            <a:ext cx="3300984" cy="3023088"/>
          </a:xfrm>
        </p:spPr>
        <p:txBody>
          <a:bodyPr/>
          <a:lstStyle/>
          <a:p>
            <a:endParaRPr lang="en-GB" dirty="0"/>
          </a:p>
        </p:txBody>
      </p:sp>
      <p:sp>
        <p:nvSpPr>
          <p:cNvPr id="5" name="Text Placeholder 4">
            <a:extLst>
              <a:ext uri="{FF2B5EF4-FFF2-40B4-BE49-F238E27FC236}">
                <a16:creationId xmlns:a16="http://schemas.microsoft.com/office/drawing/2014/main" id="{FC257BDD-F2DB-EEBC-FBF6-764F15E4C824}"/>
              </a:ext>
            </a:extLst>
          </p:cNvPr>
          <p:cNvSpPr>
            <a:spLocks noGrp="1"/>
          </p:cNvSpPr>
          <p:nvPr>
            <p:ph type="body" sz="quarter" idx="3"/>
          </p:nvPr>
        </p:nvSpPr>
        <p:spPr>
          <a:xfrm>
            <a:off x="4413744" y="5014452"/>
            <a:ext cx="3300984" cy="764783"/>
          </a:xfrm>
        </p:spPr>
        <p:txBody>
          <a:bodyPr/>
          <a:lstStyle/>
          <a:p>
            <a:r>
              <a:rPr lang="en-GB" dirty="0"/>
              <a:t>1869 -United Kingdom</a:t>
            </a:r>
          </a:p>
        </p:txBody>
      </p:sp>
      <p:sp>
        <p:nvSpPr>
          <p:cNvPr id="6" name="Text Placeholder 5">
            <a:extLst>
              <a:ext uri="{FF2B5EF4-FFF2-40B4-BE49-F238E27FC236}">
                <a16:creationId xmlns:a16="http://schemas.microsoft.com/office/drawing/2014/main" id="{4D6D197B-764D-29F6-7473-791465886CC1}"/>
              </a:ext>
            </a:extLst>
          </p:cNvPr>
          <p:cNvSpPr>
            <a:spLocks noGrp="1"/>
          </p:cNvSpPr>
          <p:nvPr>
            <p:ph type="body" sz="half" idx="16"/>
          </p:nvPr>
        </p:nvSpPr>
        <p:spPr>
          <a:xfrm>
            <a:off x="4483677" y="2174080"/>
            <a:ext cx="3300984" cy="3023088"/>
          </a:xfrm>
        </p:spPr>
        <p:txBody>
          <a:bodyPr/>
          <a:lstStyle/>
          <a:p>
            <a:endParaRPr lang="en-GB" dirty="0"/>
          </a:p>
        </p:txBody>
      </p:sp>
      <p:sp>
        <p:nvSpPr>
          <p:cNvPr id="7" name="Text Placeholder 6">
            <a:extLst>
              <a:ext uri="{FF2B5EF4-FFF2-40B4-BE49-F238E27FC236}">
                <a16:creationId xmlns:a16="http://schemas.microsoft.com/office/drawing/2014/main" id="{48619A39-3F78-2CB6-B9E9-E620EE3A1E9A}"/>
              </a:ext>
            </a:extLst>
          </p:cNvPr>
          <p:cNvSpPr>
            <a:spLocks noGrp="1"/>
          </p:cNvSpPr>
          <p:nvPr>
            <p:ph type="body" sz="quarter" idx="13"/>
          </p:nvPr>
        </p:nvSpPr>
        <p:spPr>
          <a:xfrm>
            <a:off x="7849819" y="5026415"/>
            <a:ext cx="3811594" cy="764782"/>
          </a:xfrm>
        </p:spPr>
        <p:txBody>
          <a:bodyPr/>
          <a:lstStyle/>
          <a:p>
            <a:r>
              <a:rPr lang="en-GB" dirty="0"/>
              <a:t>1854-United States Of America</a:t>
            </a:r>
          </a:p>
        </p:txBody>
      </p:sp>
      <p:sp>
        <p:nvSpPr>
          <p:cNvPr id="8" name="Text Placeholder 7">
            <a:extLst>
              <a:ext uri="{FF2B5EF4-FFF2-40B4-BE49-F238E27FC236}">
                <a16:creationId xmlns:a16="http://schemas.microsoft.com/office/drawing/2014/main" id="{BC8F5747-A7A9-7F35-89EF-25251C22D364}"/>
              </a:ext>
            </a:extLst>
          </p:cNvPr>
          <p:cNvSpPr>
            <a:spLocks noGrp="1"/>
          </p:cNvSpPr>
          <p:nvPr>
            <p:ph type="body" sz="half" idx="17"/>
          </p:nvPr>
        </p:nvSpPr>
        <p:spPr>
          <a:xfrm>
            <a:off x="7913694" y="2174079"/>
            <a:ext cx="3300984" cy="3023089"/>
          </a:xfrm>
        </p:spPr>
        <p:txBody>
          <a:bodyPr/>
          <a:lstStyle/>
          <a:p>
            <a:endParaRPr lang="en-GB"/>
          </a:p>
        </p:txBody>
      </p:sp>
      <p:pic>
        <p:nvPicPr>
          <p:cNvPr id="10" name="Picture 9">
            <a:extLst>
              <a:ext uri="{FF2B5EF4-FFF2-40B4-BE49-F238E27FC236}">
                <a16:creationId xmlns:a16="http://schemas.microsoft.com/office/drawing/2014/main" id="{EB44C6EC-C566-BBD7-7B78-B55482B7970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556523" y="2272010"/>
            <a:ext cx="3183393" cy="2595296"/>
          </a:xfrm>
          <a:prstGeom prst="rect">
            <a:avLst/>
          </a:prstGeom>
        </p:spPr>
      </p:pic>
      <p:pic>
        <p:nvPicPr>
          <p:cNvPr id="12" name="Picture 11">
            <a:extLst>
              <a:ext uri="{FF2B5EF4-FFF2-40B4-BE49-F238E27FC236}">
                <a16:creationId xmlns:a16="http://schemas.microsoft.com/office/drawing/2014/main" id="{780C87D0-3266-19CC-BE1A-A20D85F87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22" y="2272010"/>
            <a:ext cx="3173930" cy="2644202"/>
          </a:xfrm>
          <a:prstGeom prst="rect">
            <a:avLst/>
          </a:prstGeom>
        </p:spPr>
      </p:pic>
      <p:pic>
        <p:nvPicPr>
          <p:cNvPr id="14" name="Picture 13">
            <a:extLst>
              <a:ext uri="{FF2B5EF4-FFF2-40B4-BE49-F238E27FC236}">
                <a16:creationId xmlns:a16="http://schemas.microsoft.com/office/drawing/2014/main" id="{5E09C0F5-69CA-84DA-0D55-55C463E8C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3559" y="2272010"/>
            <a:ext cx="2937163" cy="2595762"/>
          </a:xfrm>
          <a:prstGeom prst="rect">
            <a:avLst/>
          </a:prstGeom>
        </p:spPr>
      </p:pic>
    </p:spTree>
    <p:extLst>
      <p:ext uri="{BB962C8B-B14F-4D97-AF65-F5344CB8AC3E}">
        <p14:creationId xmlns:p14="http://schemas.microsoft.com/office/powerpoint/2010/main" val="42535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4F3907-D50F-E9E8-151E-30BD535097EA}"/>
              </a:ext>
            </a:extLst>
          </p:cNvPr>
          <p:cNvSpPr txBox="1"/>
          <p:nvPr/>
        </p:nvSpPr>
        <p:spPr>
          <a:xfrm>
            <a:off x="1068150" y="3207650"/>
            <a:ext cx="10909231" cy="707886"/>
          </a:xfrm>
          <a:prstGeom prst="rect">
            <a:avLst/>
          </a:prstGeom>
          <a:noFill/>
        </p:spPr>
        <p:txBody>
          <a:bodyPr wrap="square" rtlCol="0">
            <a:spAutoFit/>
          </a:bodyPr>
          <a:lstStyle/>
          <a:p>
            <a:r>
              <a:rPr lang="en-GB" sz="4000" b="1" dirty="0">
                <a:latin typeface="Arial Black" panose="020B0A04020102020204" pitchFamily="34" charset="0"/>
              </a:rPr>
              <a:t>Why Do We Celebrate Women's Day</a:t>
            </a:r>
          </a:p>
        </p:txBody>
      </p:sp>
      <p:pic>
        <p:nvPicPr>
          <p:cNvPr id="3" name="Picture 2">
            <a:extLst>
              <a:ext uri="{FF2B5EF4-FFF2-40B4-BE49-F238E27FC236}">
                <a16:creationId xmlns:a16="http://schemas.microsoft.com/office/drawing/2014/main" id="{B5CC9336-CE5E-AD1F-DBFA-8C47C0A01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2" y="2208661"/>
            <a:ext cx="2440422" cy="2776232"/>
          </a:xfrm>
          <a:prstGeom prst="rect">
            <a:avLst/>
          </a:prstGeom>
        </p:spPr>
      </p:pic>
      <p:pic>
        <p:nvPicPr>
          <p:cNvPr id="5" name="Picture 4">
            <a:extLst>
              <a:ext uri="{FF2B5EF4-FFF2-40B4-BE49-F238E27FC236}">
                <a16:creationId xmlns:a16="http://schemas.microsoft.com/office/drawing/2014/main" id="{CA99EA19-C4DD-4D9C-D940-0F3DDC780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212" y="0"/>
            <a:ext cx="3319626" cy="3027700"/>
          </a:xfrm>
          <a:prstGeom prst="rect">
            <a:avLst/>
          </a:prstGeom>
        </p:spPr>
      </p:pic>
      <p:pic>
        <p:nvPicPr>
          <p:cNvPr id="7" name="Picture 6">
            <a:extLst>
              <a:ext uri="{FF2B5EF4-FFF2-40B4-BE49-F238E27FC236}">
                <a16:creationId xmlns:a16="http://schemas.microsoft.com/office/drawing/2014/main" id="{63D9E6D6-7778-E27B-746D-B3A80D23366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225252" y="0"/>
            <a:ext cx="2986789" cy="3027699"/>
          </a:xfrm>
          <a:prstGeom prst="rect">
            <a:avLst/>
          </a:prstGeom>
        </p:spPr>
      </p:pic>
      <p:pic>
        <p:nvPicPr>
          <p:cNvPr id="9" name="Picture 8">
            <a:extLst>
              <a:ext uri="{FF2B5EF4-FFF2-40B4-BE49-F238E27FC236}">
                <a16:creationId xmlns:a16="http://schemas.microsoft.com/office/drawing/2014/main" id="{FB67C2C6-25E5-AAE9-0688-58C0C2F50CC5}"/>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1030" y="3"/>
            <a:ext cx="3288461" cy="2547600"/>
          </a:xfrm>
          <a:prstGeom prst="rect">
            <a:avLst/>
          </a:prstGeom>
        </p:spPr>
      </p:pic>
      <p:pic>
        <p:nvPicPr>
          <p:cNvPr id="13" name="Picture 12">
            <a:extLst>
              <a:ext uri="{FF2B5EF4-FFF2-40B4-BE49-F238E27FC236}">
                <a16:creationId xmlns:a16="http://schemas.microsoft.com/office/drawing/2014/main" id="{8710AC59-15AB-0AD3-CCC5-48CF157EB1D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9083444" y="0"/>
            <a:ext cx="3108556" cy="2224152"/>
          </a:xfrm>
          <a:prstGeom prst="rect">
            <a:avLst/>
          </a:prstGeom>
        </p:spPr>
      </p:pic>
      <p:pic>
        <p:nvPicPr>
          <p:cNvPr id="15" name="Picture 14">
            <a:extLst>
              <a:ext uri="{FF2B5EF4-FFF2-40B4-BE49-F238E27FC236}">
                <a16:creationId xmlns:a16="http://schemas.microsoft.com/office/drawing/2014/main" id="{4219C290-968A-170F-1AD6-9D2EF04B93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6349" y="2247242"/>
            <a:ext cx="2104621" cy="1944186"/>
          </a:xfrm>
          <a:prstGeom prst="rect">
            <a:avLst/>
          </a:prstGeom>
        </p:spPr>
      </p:pic>
      <p:pic>
        <p:nvPicPr>
          <p:cNvPr id="22" name="Picture 21">
            <a:extLst>
              <a:ext uri="{FF2B5EF4-FFF2-40B4-BE49-F238E27FC236}">
                <a16:creationId xmlns:a16="http://schemas.microsoft.com/office/drawing/2014/main" id="{5544D5D0-8401-37C1-9588-CC599F911E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22766" y="3027700"/>
            <a:ext cx="2733675" cy="1957194"/>
          </a:xfrm>
          <a:prstGeom prst="rect">
            <a:avLst/>
          </a:prstGeom>
        </p:spPr>
      </p:pic>
      <p:pic>
        <p:nvPicPr>
          <p:cNvPr id="24" name="Picture 23">
            <a:extLst>
              <a:ext uri="{FF2B5EF4-FFF2-40B4-BE49-F238E27FC236}">
                <a16:creationId xmlns:a16="http://schemas.microsoft.com/office/drawing/2014/main" id="{B347DE5F-8444-584B-402A-F895B46B67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73194" y="4214518"/>
            <a:ext cx="3018806" cy="2643482"/>
          </a:xfrm>
          <a:prstGeom prst="rect">
            <a:avLst/>
          </a:prstGeom>
        </p:spPr>
      </p:pic>
      <p:pic>
        <p:nvPicPr>
          <p:cNvPr id="11" name="Picture 10">
            <a:extLst>
              <a:ext uri="{FF2B5EF4-FFF2-40B4-BE49-F238E27FC236}">
                <a16:creationId xmlns:a16="http://schemas.microsoft.com/office/drawing/2014/main" id="{7DF517D3-8BBC-85B1-05DD-88A10F59EBDB}"/>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tretch>
            <a:fillRect/>
          </a:stretch>
        </p:blipFill>
        <p:spPr>
          <a:xfrm>
            <a:off x="1966245" y="2403619"/>
            <a:ext cx="3108556" cy="2547600"/>
          </a:xfrm>
          <a:prstGeom prst="rect">
            <a:avLst/>
          </a:prstGeom>
        </p:spPr>
      </p:pic>
      <p:pic>
        <p:nvPicPr>
          <p:cNvPr id="34" name="Picture 33">
            <a:extLst>
              <a:ext uri="{FF2B5EF4-FFF2-40B4-BE49-F238E27FC236}">
                <a16:creationId xmlns:a16="http://schemas.microsoft.com/office/drawing/2014/main" id="{8E09417D-B87C-D870-FA2F-6A459A084815}"/>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5091387" y="4951219"/>
            <a:ext cx="2733675" cy="1923040"/>
          </a:xfrm>
          <a:prstGeom prst="rect">
            <a:avLst/>
          </a:prstGeom>
        </p:spPr>
      </p:pic>
      <p:pic>
        <p:nvPicPr>
          <p:cNvPr id="30" name="Picture 29">
            <a:extLst>
              <a:ext uri="{FF2B5EF4-FFF2-40B4-BE49-F238E27FC236}">
                <a16:creationId xmlns:a16="http://schemas.microsoft.com/office/drawing/2014/main" id="{A18E15F4-2B3A-9E2A-9B6C-291B1847FBA6}"/>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9193" t="7592" r="5051"/>
          <a:stretch/>
        </p:blipFill>
        <p:spPr>
          <a:xfrm>
            <a:off x="7277207" y="4951219"/>
            <a:ext cx="2147946" cy="1906781"/>
          </a:xfrm>
          <a:prstGeom prst="rect">
            <a:avLst/>
          </a:prstGeom>
        </p:spPr>
      </p:pic>
      <p:pic>
        <p:nvPicPr>
          <p:cNvPr id="36" name="Picture 35">
            <a:extLst>
              <a:ext uri="{FF2B5EF4-FFF2-40B4-BE49-F238E27FC236}">
                <a16:creationId xmlns:a16="http://schemas.microsoft.com/office/drawing/2014/main" id="{0C38F1DA-E139-935F-7F3B-32A479FDE3B3}"/>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2258292" y="4917065"/>
            <a:ext cx="2833096" cy="1957194"/>
          </a:xfrm>
          <a:prstGeom prst="rect">
            <a:avLst/>
          </a:prstGeom>
        </p:spPr>
      </p:pic>
      <p:pic>
        <p:nvPicPr>
          <p:cNvPr id="38" name="Picture 37">
            <a:extLst>
              <a:ext uri="{FF2B5EF4-FFF2-40B4-BE49-F238E27FC236}">
                <a16:creationId xmlns:a16="http://schemas.microsoft.com/office/drawing/2014/main" id="{B124C234-9219-8308-6338-5A16D3C360C1}"/>
              </a:ext>
            </a:extLst>
          </p:cNvPr>
          <p:cNvPicPr>
            <a:picLocks noChangeAspect="1"/>
          </p:cNvPicPr>
          <p:nvPr/>
        </p:nvPicPr>
        <p:blipFill>
          <a:blip r:embed="rId21">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tretch>
            <a:fillRect/>
          </a:stretch>
        </p:blipFill>
        <p:spPr>
          <a:xfrm>
            <a:off x="4270384" y="3007353"/>
            <a:ext cx="2592520" cy="1966069"/>
          </a:xfrm>
          <a:prstGeom prst="rect">
            <a:avLst/>
          </a:prstGeom>
        </p:spPr>
      </p:pic>
      <p:pic>
        <p:nvPicPr>
          <p:cNvPr id="40" name="Picture 39">
            <a:extLst>
              <a:ext uri="{FF2B5EF4-FFF2-40B4-BE49-F238E27FC236}">
                <a16:creationId xmlns:a16="http://schemas.microsoft.com/office/drawing/2014/main" id="{41834AD2-2FF8-107C-11C0-A6907A1E1F5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6557" y="2023117"/>
            <a:ext cx="2428875" cy="2275177"/>
          </a:xfrm>
          <a:prstGeom prst="rect">
            <a:avLst/>
          </a:prstGeom>
        </p:spPr>
      </p:pic>
      <p:pic>
        <p:nvPicPr>
          <p:cNvPr id="42" name="Picture 41">
            <a:extLst>
              <a:ext uri="{FF2B5EF4-FFF2-40B4-BE49-F238E27FC236}">
                <a16:creationId xmlns:a16="http://schemas.microsoft.com/office/drawing/2014/main" id="{9D6904C2-44E6-0A91-475C-CCDB5F47F7A5}"/>
              </a:ext>
            </a:extLst>
          </p:cNvPr>
          <p:cNvPicPr>
            <a:picLocks noChangeAspect="1"/>
          </p:cNvPicPr>
          <p:nvPr/>
        </p:nvPicPr>
        <p:blipFill>
          <a:blip r:embed="rId24">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25786" y="4642227"/>
            <a:ext cx="2457696" cy="2193326"/>
          </a:xfrm>
          <a:prstGeom prst="rect">
            <a:avLst/>
          </a:prstGeom>
        </p:spPr>
      </p:pic>
    </p:spTree>
    <p:extLst>
      <p:ext uri="{BB962C8B-B14F-4D97-AF65-F5344CB8AC3E}">
        <p14:creationId xmlns:p14="http://schemas.microsoft.com/office/powerpoint/2010/main" val="167370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400"/>
                                        <p:tgtEl>
                                          <p:spTgt spid="9"/>
                                        </p:tgtEl>
                                      </p:cBhvr>
                                    </p:animEffect>
                                    <p:anim calcmode="lin" valueType="num">
                                      <p:cBhvr>
                                        <p:cTn id="8" dur="1400" fill="hold"/>
                                        <p:tgtEl>
                                          <p:spTgt spid="9"/>
                                        </p:tgtEl>
                                        <p:attrNameLst>
                                          <p:attrName>ppt_x</p:attrName>
                                        </p:attrNameLst>
                                      </p:cBhvr>
                                      <p:tavLst>
                                        <p:tav tm="0">
                                          <p:val>
                                            <p:strVal val="#ppt_x"/>
                                          </p:val>
                                        </p:tav>
                                        <p:tav tm="100000">
                                          <p:val>
                                            <p:strVal val="#ppt_x"/>
                                          </p:val>
                                        </p:tav>
                                      </p:tavLst>
                                    </p:anim>
                                    <p:anim calcmode="lin" valueType="num">
                                      <p:cBhvr>
                                        <p:cTn id="9" dur="14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9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300"/>
                                        <p:tgtEl>
                                          <p:spTgt spid="11"/>
                                        </p:tgtEl>
                                      </p:cBhvr>
                                    </p:animEffect>
                                    <p:anim calcmode="lin" valueType="num">
                                      <p:cBhvr>
                                        <p:cTn id="13" dur="1300" fill="hold"/>
                                        <p:tgtEl>
                                          <p:spTgt spid="11"/>
                                        </p:tgtEl>
                                        <p:attrNameLst>
                                          <p:attrName>ppt_x</p:attrName>
                                        </p:attrNameLst>
                                      </p:cBhvr>
                                      <p:tavLst>
                                        <p:tav tm="0">
                                          <p:val>
                                            <p:strVal val="#ppt_x"/>
                                          </p:val>
                                        </p:tav>
                                        <p:tav tm="100000">
                                          <p:val>
                                            <p:strVal val="#ppt_x"/>
                                          </p:val>
                                        </p:tav>
                                      </p:tavLst>
                                    </p:anim>
                                    <p:anim calcmode="lin" valueType="num">
                                      <p:cBhvr>
                                        <p:cTn id="14" dur="13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75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200"/>
                                        <p:tgtEl>
                                          <p:spTgt spid="30"/>
                                        </p:tgtEl>
                                      </p:cBhvr>
                                    </p:animEffect>
                                    <p:anim calcmode="lin" valueType="num">
                                      <p:cBhvr>
                                        <p:cTn id="18" dur="1200" fill="hold"/>
                                        <p:tgtEl>
                                          <p:spTgt spid="30"/>
                                        </p:tgtEl>
                                        <p:attrNameLst>
                                          <p:attrName>ppt_x</p:attrName>
                                        </p:attrNameLst>
                                      </p:cBhvr>
                                      <p:tavLst>
                                        <p:tav tm="0">
                                          <p:val>
                                            <p:strVal val="#ppt_x"/>
                                          </p:val>
                                        </p:tav>
                                        <p:tav tm="100000">
                                          <p:val>
                                            <p:strVal val="#ppt_x"/>
                                          </p:val>
                                        </p:tav>
                                      </p:tavLst>
                                    </p:anim>
                                    <p:anim calcmode="lin" valueType="num">
                                      <p:cBhvr>
                                        <p:cTn id="19" dur="12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500"/>
                                        <p:tgtEl>
                                          <p:spTgt spid="34"/>
                                        </p:tgtEl>
                                      </p:cBhvr>
                                    </p:animEffect>
                                    <p:anim calcmode="lin" valueType="num">
                                      <p:cBhvr>
                                        <p:cTn id="23" dur="1500" fill="hold"/>
                                        <p:tgtEl>
                                          <p:spTgt spid="34"/>
                                        </p:tgtEl>
                                        <p:attrNameLst>
                                          <p:attrName>ppt_x</p:attrName>
                                        </p:attrNameLst>
                                      </p:cBhvr>
                                      <p:tavLst>
                                        <p:tav tm="0">
                                          <p:val>
                                            <p:strVal val="#ppt_x"/>
                                          </p:val>
                                        </p:tav>
                                        <p:tav tm="100000">
                                          <p:val>
                                            <p:strVal val="#ppt_x"/>
                                          </p:val>
                                        </p:tav>
                                      </p:tavLst>
                                    </p:anim>
                                    <p:anim calcmode="lin" valueType="num">
                                      <p:cBhvr>
                                        <p:cTn id="24" dur="15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500"/>
                                        <p:tgtEl>
                                          <p:spTgt spid="5"/>
                                        </p:tgtEl>
                                      </p:cBhvr>
                                    </p:animEffect>
                                    <p:anim calcmode="lin" valueType="num">
                                      <p:cBhvr>
                                        <p:cTn id="33" dur="1500" fill="hold"/>
                                        <p:tgtEl>
                                          <p:spTgt spid="5"/>
                                        </p:tgtEl>
                                        <p:attrNameLst>
                                          <p:attrName>ppt_x</p:attrName>
                                        </p:attrNameLst>
                                      </p:cBhvr>
                                      <p:tavLst>
                                        <p:tav tm="0">
                                          <p:val>
                                            <p:strVal val="#ppt_x"/>
                                          </p:val>
                                        </p:tav>
                                        <p:tav tm="100000">
                                          <p:val>
                                            <p:strVal val="#ppt_x"/>
                                          </p:val>
                                        </p:tav>
                                      </p:tavLst>
                                    </p:anim>
                                    <p:anim calcmode="lin" valueType="num">
                                      <p:cBhvr>
                                        <p:cTn id="34" dur="15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250"/>
                                        <p:tgtEl>
                                          <p:spTgt spid="13"/>
                                        </p:tgtEl>
                                      </p:cBhvr>
                                    </p:animEffect>
                                    <p:anim calcmode="lin" valueType="num">
                                      <p:cBhvr>
                                        <p:cTn id="38" dur="1250" fill="hold"/>
                                        <p:tgtEl>
                                          <p:spTgt spid="13"/>
                                        </p:tgtEl>
                                        <p:attrNameLst>
                                          <p:attrName>ppt_x</p:attrName>
                                        </p:attrNameLst>
                                      </p:cBhvr>
                                      <p:tavLst>
                                        <p:tav tm="0">
                                          <p:val>
                                            <p:strVal val="#ppt_x"/>
                                          </p:val>
                                        </p:tav>
                                        <p:tav tm="100000">
                                          <p:val>
                                            <p:strVal val="#ppt_x"/>
                                          </p:val>
                                        </p:tav>
                                      </p:tavLst>
                                    </p:anim>
                                    <p:anim calcmode="lin" valueType="num">
                                      <p:cBhvr>
                                        <p:cTn id="39" dur="125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75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1000"/>
                                        <p:tgtEl>
                                          <p:spTgt spid="42"/>
                                        </p:tgtEl>
                                      </p:cBhvr>
                                    </p:animEffect>
                                    <p:anim calcmode="lin" valueType="num">
                                      <p:cBhvr>
                                        <p:cTn id="53" dur="1000" fill="hold"/>
                                        <p:tgtEl>
                                          <p:spTgt spid="42"/>
                                        </p:tgtEl>
                                        <p:attrNameLst>
                                          <p:attrName>ppt_x</p:attrName>
                                        </p:attrNameLst>
                                      </p:cBhvr>
                                      <p:tavLst>
                                        <p:tav tm="0">
                                          <p:val>
                                            <p:strVal val="#ppt_x"/>
                                          </p:val>
                                        </p:tav>
                                        <p:tav tm="100000">
                                          <p:val>
                                            <p:strVal val="#ppt_x"/>
                                          </p:val>
                                        </p:tav>
                                      </p:tavLst>
                                    </p:anim>
                                    <p:anim calcmode="lin" valueType="num">
                                      <p:cBhvr>
                                        <p:cTn id="54" dur="1000" fill="hold"/>
                                        <p:tgtEl>
                                          <p:spTgt spid="4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2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25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5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300"/>
                                        <p:tgtEl>
                                          <p:spTgt spid="15"/>
                                        </p:tgtEl>
                                      </p:cBhvr>
                                    </p:animEffect>
                                    <p:anim calcmode="lin" valueType="num">
                                      <p:cBhvr>
                                        <p:cTn id="68" dur="1300" fill="hold"/>
                                        <p:tgtEl>
                                          <p:spTgt spid="15"/>
                                        </p:tgtEl>
                                        <p:attrNameLst>
                                          <p:attrName>ppt_x</p:attrName>
                                        </p:attrNameLst>
                                      </p:cBhvr>
                                      <p:tavLst>
                                        <p:tav tm="0">
                                          <p:val>
                                            <p:strVal val="#ppt_x"/>
                                          </p:val>
                                        </p:tav>
                                        <p:tav tm="100000">
                                          <p:val>
                                            <p:strVal val="#ppt_x"/>
                                          </p:val>
                                        </p:tav>
                                      </p:tavLst>
                                    </p:anim>
                                    <p:anim calcmode="lin" valueType="num">
                                      <p:cBhvr>
                                        <p:cTn id="69" dur="13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154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1000"/>
                                        <p:tgtEl>
                                          <p:spTgt spid="40"/>
                                        </p:tgtEl>
                                      </p:cBhvr>
                                    </p:animEffect>
                                    <p:anim calcmode="lin" valueType="num">
                                      <p:cBhvr>
                                        <p:cTn id="73" dur="1000" fill="hold"/>
                                        <p:tgtEl>
                                          <p:spTgt spid="40"/>
                                        </p:tgtEl>
                                        <p:attrNameLst>
                                          <p:attrName>ppt_x</p:attrName>
                                        </p:attrNameLst>
                                      </p:cBhvr>
                                      <p:tavLst>
                                        <p:tav tm="0">
                                          <p:val>
                                            <p:strVal val="#ppt_x"/>
                                          </p:val>
                                        </p:tav>
                                        <p:tav tm="100000">
                                          <p:val>
                                            <p:strVal val="#ppt_x"/>
                                          </p:val>
                                        </p:tav>
                                      </p:tavLst>
                                    </p:anim>
                                    <p:anim calcmode="lin" valueType="num">
                                      <p:cBhvr>
                                        <p:cTn id="74" dur="1000" fill="hold"/>
                                        <p:tgtEl>
                                          <p:spTgt spid="40"/>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200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1000"/>
                                        <p:tgtEl>
                                          <p:spTgt spid="38"/>
                                        </p:tgtEl>
                                      </p:cBhvr>
                                    </p:animEffect>
                                    <p:anim calcmode="lin" valueType="num">
                                      <p:cBhvr>
                                        <p:cTn id="78" dur="1000" fill="hold"/>
                                        <p:tgtEl>
                                          <p:spTgt spid="38"/>
                                        </p:tgtEl>
                                        <p:attrNameLst>
                                          <p:attrName>ppt_x</p:attrName>
                                        </p:attrNameLst>
                                      </p:cBhvr>
                                      <p:tavLst>
                                        <p:tav tm="0">
                                          <p:val>
                                            <p:strVal val="#ppt_x"/>
                                          </p:val>
                                        </p:tav>
                                        <p:tav tm="100000">
                                          <p:val>
                                            <p:strVal val="#ppt_x"/>
                                          </p:val>
                                        </p:tav>
                                      </p:tavLst>
                                    </p:anim>
                                    <p:anim calcmode="lin" valueType="num">
                                      <p:cBhvr>
                                        <p:cTn id="7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F897-94A6-1EE4-162E-AD5B9D5E4A05}"/>
              </a:ext>
            </a:extLst>
          </p:cNvPr>
          <p:cNvSpPr>
            <a:spLocks noGrp="1"/>
          </p:cNvSpPr>
          <p:nvPr>
            <p:ph type="title"/>
          </p:nvPr>
        </p:nvSpPr>
        <p:spPr>
          <a:xfrm>
            <a:off x="1662545" y="2535382"/>
            <a:ext cx="8821624" cy="1198424"/>
          </a:xfrm>
        </p:spPr>
        <p:txBody>
          <a:bodyPr>
            <a:normAutofit/>
          </a:bodyPr>
          <a:lstStyle/>
          <a:p>
            <a:r>
              <a:rPr lang="en-GB" sz="4800" dirty="0">
                <a:latin typeface="Times New Roman" panose="02020603050405020304" pitchFamily="18" charset="0"/>
                <a:cs typeface="Times New Roman" panose="02020603050405020304" pitchFamily="18" charset="0"/>
              </a:rPr>
              <a:t>Women In Technology</a:t>
            </a:r>
          </a:p>
        </p:txBody>
      </p:sp>
    </p:spTree>
    <p:extLst>
      <p:ext uri="{BB962C8B-B14F-4D97-AF65-F5344CB8AC3E}">
        <p14:creationId xmlns:p14="http://schemas.microsoft.com/office/powerpoint/2010/main" val="275698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994E9-4E18-715D-27F5-F8C5D00724D7}"/>
              </a:ext>
            </a:extLst>
          </p:cNvPr>
          <p:cNvSpPr>
            <a:spLocks noGrp="1"/>
          </p:cNvSpPr>
          <p:nvPr>
            <p:ph type="title"/>
          </p:nvPr>
        </p:nvSpPr>
        <p:spPr>
          <a:xfrm>
            <a:off x="1120312" y="216572"/>
            <a:ext cx="9951375" cy="817418"/>
          </a:xfrm>
        </p:spPr>
        <p:txBody>
          <a:bodyPr>
            <a:normAutofit/>
          </a:bodyPr>
          <a:lstStyle/>
          <a:p>
            <a:r>
              <a:rPr lang="en-GB" b="1" dirty="0">
                <a:latin typeface="Times New Roman" panose="02020603050405020304" pitchFamily="18" charset="0"/>
                <a:cs typeface="Times New Roman" panose="02020603050405020304" pitchFamily="18" charset="0"/>
              </a:rPr>
              <a:t>“Human Computers”</a:t>
            </a:r>
          </a:p>
        </p:txBody>
      </p:sp>
      <p:pic>
        <p:nvPicPr>
          <p:cNvPr id="8" name="Picture 7">
            <a:extLst>
              <a:ext uri="{FF2B5EF4-FFF2-40B4-BE49-F238E27FC236}">
                <a16:creationId xmlns:a16="http://schemas.microsoft.com/office/drawing/2014/main" id="{54A2C890-0B83-041C-028B-BFF8D7490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944" y="1033989"/>
            <a:ext cx="5333651" cy="2691616"/>
          </a:xfrm>
          <a:prstGeom prst="rect">
            <a:avLst/>
          </a:prstGeom>
        </p:spPr>
      </p:pic>
      <p:pic>
        <p:nvPicPr>
          <p:cNvPr id="10" name="Picture 9">
            <a:extLst>
              <a:ext uri="{FF2B5EF4-FFF2-40B4-BE49-F238E27FC236}">
                <a16:creationId xmlns:a16="http://schemas.microsoft.com/office/drawing/2014/main" id="{7A856CF8-2CB8-64BF-38A5-96818E22E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18" y="1033990"/>
            <a:ext cx="4906239" cy="2691615"/>
          </a:xfrm>
          <a:prstGeom prst="rect">
            <a:avLst/>
          </a:prstGeom>
        </p:spPr>
      </p:pic>
      <p:pic>
        <p:nvPicPr>
          <p:cNvPr id="12" name="Picture 11">
            <a:extLst>
              <a:ext uri="{FF2B5EF4-FFF2-40B4-BE49-F238E27FC236}">
                <a16:creationId xmlns:a16="http://schemas.microsoft.com/office/drawing/2014/main" id="{21FF314C-A224-61FF-CD5B-8DE9945A0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944" y="3949813"/>
            <a:ext cx="5333651" cy="2691615"/>
          </a:xfrm>
          <a:prstGeom prst="rect">
            <a:avLst/>
          </a:prstGeom>
        </p:spPr>
      </p:pic>
      <p:pic>
        <p:nvPicPr>
          <p:cNvPr id="14" name="Picture 13">
            <a:extLst>
              <a:ext uri="{FF2B5EF4-FFF2-40B4-BE49-F238E27FC236}">
                <a16:creationId xmlns:a16="http://schemas.microsoft.com/office/drawing/2014/main" id="{5D71DA15-2430-6270-CE43-37D402592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017" y="3949813"/>
            <a:ext cx="4906239" cy="2691615"/>
          </a:xfrm>
          <a:prstGeom prst="rect">
            <a:avLst/>
          </a:prstGeom>
        </p:spPr>
      </p:pic>
    </p:spTree>
    <p:extLst>
      <p:ext uri="{BB962C8B-B14F-4D97-AF65-F5344CB8AC3E}">
        <p14:creationId xmlns:p14="http://schemas.microsoft.com/office/powerpoint/2010/main" val="74482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53DD-97AF-52C2-1AE6-5E287C729E08}"/>
              </a:ext>
            </a:extLst>
          </p:cNvPr>
          <p:cNvSpPr>
            <a:spLocks noGrp="1"/>
          </p:cNvSpPr>
          <p:nvPr>
            <p:ph type="title"/>
          </p:nvPr>
        </p:nvSpPr>
        <p:spPr>
          <a:xfrm>
            <a:off x="470449" y="678101"/>
            <a:ext cx="5445441" cy="581891"/>
          </a:xfrm>
        </p:spPr>
        <p:txBody>
          <a:bodyPr>
            <a:noAutofit/>
          </a:bodyPr>
          <a:lstStyle/>
          <a:p>
            <a:r>
              <a:rPr lang="en-GB" sz="4000" b="1" dirty="0">
                <a:latin typeface="Times New Roman" panose="02020603050405020304" pitchFamily="18" charset="0"/>
                <a:cs typeface="Times New Roman" panose="02020603050405020304" pitchFamily="18" charset="0"/>
              </a:rPr>
              <a:t>Katherine Johnson</a:t>
            </a:r>
          </a:p>
        </p:txBody>
      </p:sp>
      <p:pic>
        <p:nvPicPr>
          <p:cNvPr id="6" name="Content Placeholder 5">
            <a:extLst>
              <a:ext uri="{FF2B5EF4-FFF2-40B4-BE49-F238E27FC236}">
                <a16:creationId xmlns:a16="http://schemas.microsoft.com/office/drawing/2014/main" id="{F2FCE7E2-BFDF-DC7B-D80E-2599A5C3A2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5055" y="1491672"/>
            <a:ext cx="6298466" cy="4853710"/>
          </a:xfrm>
          <a:prstGeom prst="rect">
            <a:avLst/>
          </a:prstGeom>
          <a:ln>
            <a:noFill/>
          </a:ln>
          <a:effectLst>
            <a:softEdge rad="112500"/>
          </a:effectLst>
        </p:spPr>
      </p:pic>
      <p:sp>
        <p:nvSpPr>
          <p:cNvPr id="7" name="TextBox 6">
            <a:extLst>
              <a:ext uri="{FF2B5EF4-FFF2-40B4-BE49-F238E27FC236}">
                <a16:creationId xmlns:a16="http://schemas.microsoft.com/office/drawing/2014/main" id="{049B1A75-A153-0C4E-7C4E-11792415696F}"/>
              </a:ext>
            </a:extLst>
          </p:cNvPr>
          <p:cNvSpPr txBox="1"/>
          <p:nvPr/>
        </p:nvSpPr>
        <p:spPr>
          <a:xfrm>
            <a:off x="221673" y="1564792"/>
            <a:ext cx="5347853" cy="4801314"/>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dirty="0"/>
              <a:t>Katherine Johnson, an African American NASA employee, mathematician and physicist, in 1966</a:t>
            </a:r>
          </a:p>
          <a:p>
            <a:endParaRPr lang="en-GB" dirty="0"/>
          </a:p>
          <a:p>
            <a:pPr marL="285750" indent="-285750">
              <a:buFont typeface="Arial" panose="020B0604020202020204" pitchFamily="34" charset="0"/>
              <a:buChar char="•"/>
            </a:pPr>
            <a:r>
              <a:rPr lang="en-GB" dirty="0"/>
              <a:t>In 1958, after NACA was reformulated into the National Aeronautics and Space Administration (NASA), Johnson was among the people charged with determining how to get a human into space and back. The following year she remarried, to decorated Navy and Army officer James A. Johnson.</a:t>
            </a:r>
          </a:p>
          <a:p>
            <a:endParaRPr lang="en-GB" dirty="0"/>
          </a:p>
          <a:p>
            <a:pPr marL="285750" indent="-285750">
              <a:buFont typeface="Arial" panose="020B0604020202020204" pitchFamily="34" charset="0"/>
              <a:buChar char="•"/>
            </a:pPr>
            <a:r>
              <a:rPr lang="en-GB" dirty="0"/>
              <a:t>Katherine Johnson was a mathematician who worked as a “computer” at NASA. Her calculations allowed for astronaut John Glenn to successfully orbit around the Earth in 1962. Another central figure who worked alongside her during the computations was Dorothy Vaughn, NASA’s first African American manager. </a:t>
            </a:r>
          </a:p>
        </p:txBody>
      </p:sp>
      <p:cxnSp>
        <p:nvCxnSpPr>
          <p:cNvPr id="12" name="Straight Connector 11">
            <a:extLst>
              <a:ext uri="{FF2B5EF4-FFF2-40B4-BE49-F238E27FC236}">
                <a16:creationId xmlns:a16="http://schemas.microsoft.com/office/drawing/2014/main" id="{7E24CB35-7CF8-12A2-B1B7-EAC0AA8C88AD}"/>
              </a:ext>
            </a:extLst>
          </p:cNvPr>
          <p:cNvCxnSpPr/>
          <p:nvPr/>
        </p:nvCxnSpPr>
        <p:spPr>
          <a:xfrm flipH="1">
            <a:off x="5320145" y="982900"/>
            <a:ext cx="4073237" cy="0"/>
          </a:xfrm>
          <a:prstGeom prst="line">
            <a:avLst/>
          </a:prstGeom>
          <a:ln>
            <a:solidFill>
              <a:schemeClr val="tx1">
                <a:lumMod val="5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7810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84C7-EC0F-4811-B040-F08A8306B0AF}"/>
              </a:ext>
            </a:extLst>
          </p:cNvPr>
          <p:cNvSpPr>
            <a:spLocks noGrp="1"/>
          </p:cNvSpPr>
          <p:nvPr>
            <p:ph type="title"/>
          </p:nvPr>
        </p:nvSpPr>
        <p:spPr>
          <a:xfrm>
            <a:off x="553577" y="171357"/>
            <a:ext cx="10353762" cy="1257300"/>
          </a:xfrm>
        </p:spPr>
        <p:txBody>
          <a:bodyPr>
            <a:normAutofit/>
          </a:bodyPr>
          <a:lstStyle/>
          <a:p>
            <a:r>
              <a:rPr lang="en-GB" sz="4000" dirty="0">
                <a:latin typeface="Times New Roman" panose="02020603050405020304" pitchFamily="18" charset="0"/>
                <a:cs typeface="Times New Roman" panose="02020603050405020304" pitchFamily="18" charset="0"/>
              </a:rPr>
              <a:t>Dr Grace Hopper</a:t>
            </a:r>
          </a:p>
        </p:txBody>
      </p:sp>
      <p:pic>
        <p:nvPicPr>
          <p:cNvPr id="5" name="Content Placeholder 4">
            <a:extLst>
              <a:ext uri="{FF2B5EF4-FFF2-40B4-BE49-F238E27FC236}">
                <a16:creationId xmlns:a16="http://schemas.microsoft.com/office/drawing/2014/main" id="{1640027D-2A90-B859-3DFD-3FF0A9F4E86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25028" y="2421141"/>
            <a:ext cx="2951016" cy="3685100"/>
          </a:xfrm>
        </p:spPr>
      </p:pic>
      <p:pic>
        <p:nvPicPr>
          <p:cNvPr id="9" name="Picture 8">
            <a:extLst>
              <a:ext uri="{FF2B5EF4-FFF2-40B4-BE49-F238E27FC236}">
                <a16:creationId xmlns:a16="http://schemas.microsoft.com/office/drawing/2014/main" id="{61F23DD7-E770-F3DE-7272-249568E96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4729" y="2586759"/>
            <a:ext cx="2812472" cy="3519482"/>
          </a:xfrm>
          <a:prstGeom prst="rect">
            <a:avLst/>
          </a:prstGeom>
        </p:spPr>
      </p:pic>
      <p:pic>
        <p:nvPicPr>
          <p:cNvPr id="11" name="Picture 10">
            <a:extLst>
              <a:ext uri="{FF2B5EF4-FFF2-40B4-BE49-F238E27FC236}">
                <a16:creationId xmlns:a16="http://schemas.microsoft.com/office/drawing/2014/main" id="{A23264C7-DB40-D41D-DD87-8E8A18910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817" y="1482437"/>
            <a:ext cx="4522365" cy="5001491"/>
          </a:xfrm>
          <a:prstGeom prst="rect">
            <a:avLst/>
          </a:prstGeom>
        </p:spPr>
      </p:pic>
      <p:pic>
        <p:nvPicPr>
          <p:cNvPr id="12" name="Picture 11">
            <a:extLst>
              <a:ext uri="{FF2B5EF4-FFF2-40B4-BE49-F238E27FC236}">
                <a16:creationId xmlns:a16="http://schemas.microsoft.com/office/drawing/2014/main" id="{1DD2C217-C35B-C770-28AA-84369199C7EA}"/>
              </a:ext>
            </a:extLst>
          </p:cNvPr>
          <p:cNvPicPr>
            <a:picLocks noChangeAspect="1"/>
          </p:cNvPicPr>
          <p:nvPr/>
        </p:nvPicPr>
        <p:blipFill>
          <a:blip r:embed="rId6"/>
          <a:stretch>
            <a:fillRect/>
          </a:stretch>
        </p:blipFill>
        <p:spPr>
          <a:xfrm>
            <a:off x="7656210" y="800007"/>
            <a:ext cx="4230991" cy="158510"/>
          </a:xfrm>
          <a:prstGeom prst="rect">
            <a:avLst/>
          </a:prstGeom>
        </p:spPr>
      </p:pic>
      <p:pic>
        <p:nvPicPr>
          <p:cNvPr id="13" name="Picture 12">
            <a:extLst>
              <a:ext uri="{FF2B5EF4-FFF2-40B4-BE49-F238E27FC236}">
                <a16:creationId xmlns:a16="http://schemas.microsoft.com/office/drawing/2014/main" id="{5725F409-BA86-9930-D6B3-27C929CA6BC4}"/>
              </a:ext>
            </a:extLst>
          </p:cNvPr>
          <p:cNvPicPr>
            <a:picLocks noChangeAspect="1"/>
          </p:cNvPicPr>
          <p:nvPr/>
        </p:nvPicPr>
        <p:blipFill>
          <a:blip r:embed="rId6"/>
          <a:stretch>
            <a:fillRect/>
          </a:stretch>
        </p:blipFill>
        <p:spPr>
          <a:xfrm>
            <a:off x="166254" y="800007"/>
            <a:ext cx="3834817" cy="143668"/>
          </a:xfrm>
          <a:prstGeom prst="rect">
            <a:avLst/>
          </a:prstGeom>
        </p:spPr>
      </p:pic>
    </p:spTree>
    <p:extLst>
      <p:ext uri="{BB962C8B-B14F-4D97-AF65-F5344CB8AC3E}">
        <p14:creationId xmlns:p14="http://schemas.microsoft.com/office/powerpoint/2010/main" val="63295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38CBB-465E-2D18-91CE-1658BF003A34}"/>
              </a:ext>
            </a:extLst>
          </p:cNvPr>
          <p:cNvSpPr>
            <a:spLocks noGrp="1"/>
          </p:cNvSpPr>
          <p:nvPr>
            <p:ph type="title"/>
          </p:nvPr>
        </p:nvSpPr>
        <p:spPr>
          <a:xfrm>
            <a:off x="374073" y="-71392"/>
            <a:ext cx="10353762" cy="1257300"/>
          </a:xfrm>
        </p:spPr>
        <p:txBody>
          <a:bodyPr>
            <a:normAutofit/>
          </a:bodyPr>
          <a:lstStyle/>
          <a:p>
            <a:r>
              <a:rPr lang="en-GB" sz="4000" dirty="0">
                <a:latin typeface="Times New Roman" panose="02020603050405020304" pitchFamily="18" charset="0"/>
                <a:cs typeface="Times New Roman" panose="02020603050405020304" pitchFamily="18" charset="0"/>
              </a:rPr>
              <a:t>The Women of ENIAC</a:t>
            </a:r>
          </a:p>
        </p:txBody>
      </p:sp>
      <p:pic>
        <p:nvPicPr>
          <p:cNvPr id="5" name="Picture 4">
            <a:extLst>
              <a:ext uri="{FF2B5EF4-FFF2-40B4-BE49-F238E27FC236}">
                <a16:creationId xmlns:a16="http://schemas.microsoft.com/office/drawing/2014/main" id="{C7E4C8EC-A410-BC6A-0A30-9B848BDA9C2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401585" y="2311138"/>
            <a:ext cx="6692767" cy="3830877"/>
          </a:xfrm>
          <a:prstGeom prst="rect">
            <a:avLst/>
          </a:prstGeom>
        </p:spPr>
      </p:pic>
      <p:pic>
        <p:nvPicPr>
          <p:cNvPr id="7" name="Picture 6">
            <a:extLst>
              <a:ext uri="{FF2B5EF4-FFF2-40B4-BE49-F238E27FC236}">
                <a16:creationId xmlns:a16="http://schemas.microsoft.com/office/drawing/2014/main" id="{117AECCB-A661-4B9B-E5BC-8A8F048E8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8" y="1281120"/>
            <a:ext cx="4357688" cy="3451635"/>
          </a:xfrm>
          <a:prstGeom prst="rect">
            <a:avLst/>
          </a:prstGeom>
        </p:spPr>
      </p:pic>
      <p:sp>
        <p:nvSpPr>
          <p:cNvPr id="8" name="TextBox 7">
            <a:extLst>
              <a:ext uri="{FF2B5EF4-FFF2-40B4-BE49-F238E27FC236}">
                <a16:creationId xmlns:a16="http://schemas.microsoft.com/office/drawing/2014/main" id="{0FC5898C-B2C5-56D4-6293-76D94C31AF87}"/>
              </a:ext>
            </a:extLst>
          </p:cNvPr>
          <p:cNvSpPr txBox="1"/>
          <p:nvPr/>
        </p:nvSpPr>
        <p:spPr>
          <a:xfrm>
            <a:off x="0" y="5567123"/>
            <a:ext cx="5750241" cy="646331"/>
          </a:xfrm>
          <a:prstGeom prst="rect">
            <a:avLst/>
          </a:prstGeom>
          <a:noFill/>
        </p:spPr>
        <p:txBody>
          <a:bodyPr wrap="square" rtlCol="0">
            <a:spAutoFit/>
          </a:bodyPr>
          <a:lstStyle/>
          <a:p>
            <a:pPr marL="285750" indent="-285750">
              <a:buFont typeface="Arial" panose="020B0604020202020204" pitchFamily="34" charset="0"/>
              <a:buChar char="•"/>
            </a:pPr>
            <a:r>
              <a:rPr lang="en-GB" dirty="0"/>
              <a:t>Fran Bilas, Betty Jennings, Ruth Lichterman, Kay McNulty, Betty Snyder, and Marlyn Wescoff</a:t>
            </a:r>
          </a:p>
        </p:txBody>
      </p:sp>
      <p:pic>
        <p:nvPicPr>
          <p:cNvPr id="17" name="Picture 16">
            <a:extLst>
              <a:ext uri="{FF2B5EF4-FFF2-40B4-BE49-F238E27FC236}">
                <a16:creationId xmlns:a16="http://schemas.microsoft.com/office/drawing/2014/main" id="{FC9E2FEB-C3E2-F382-0D6D-7F357FF88CBF}"/>
              </a:ext>
            </a:extLst>
          </p:cNvPr>
          <p:cNvPicPr>
            <a:picLocks noChangeAspect="1"/>
          </p:cNvPicPr>
          <p:nvPr/>
        </p:nvPicPr>
        <p:blipFill>
          <a:blip r:embed="rId5"/>
          <a:stretch>
            <a:fillRect/>
          </a:stretch>
        </p:blipFill>
        <p:spPr>
          <a:xfrm>
            <a:off x="7983211" y="484099"/>
            <a:ext cx="3834716" cy="146317"/>
          </a:xfrm>
          <a:prstGeom prst="rect">
            <a:avLst/>
          </a:prstGeom>
        </p:spPr>
      </p:pic>
    </p:spTree>
    <p:extLst>
      <p:ext uri="{BB962C8B-B14F-4D97-AF65-F5344CB8AC3E}">
        <p14:creationId xmlns:p14="http://schemas.microsoft.com/office/powerpoint/2010/main" val="2182998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4550</TotalTime>
  <Words>221</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Algerian</vt:lpstr>
      <vt:lpstr>Arial</vt:lpstr>
      <vt:lpstr>Arial Black</vt:lpstr>
      <vt:lpstr>Calibri</vt:lpstr>
      <vt:lpstr>Goudy Old Style</vt:lpstr>
      <vt:lpstr>Times New Roman</vt:lpstr>
      <vt:lpstr>Wingdings</vt:lpstr>
      <vt:lpstr>Wingdings 2</vt:lpstr>
      <vt:lpstr>SlateVTI</vt:lpstr>
      <vt:lpstr>The History Of Women In Technology </vt:lpstr>
      <vt:lpstr>What I will talk about</vt:lpstr>
      <vt:lpstr>The fight for rights/Work</vt:lpstr>
      <vt:lpstr>PowerPoint Presentation</vt:lpstr>
      <vt:lpstr>Women In Technology</vt:lpstr>
      <vt:lpstr>“Human Computers”</vt:lpstr>
      <vt:lpstr>Katherine Johnson</vt:lpstr>
      <vt:lpstr>Dr Grace Hopper</vt:lpstr>
      <vt:lpstr>The Women of ENIAC</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Women In Technology </dc:title>
  <dc:creator>Generation UK&amp;I</dc:creator>
  <cp:lastModifiedBy>Generation UK&amp;I</cp:lastModifiedBy>
  <cp:revision>6</cp:revision>
  <dcterms:created xsi:type="dcterms:W3CDTF">2022-08-21T07:50:00Z</dcterms:created>
  <dcterms:modified xsi:type="dcterms:W3CDTF">2022-09-01T12:25:44Z</dcterms:modified>
</cp:coreProperties>
</file>